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5" r:id="rId3"/>
    <p:sldId id="292" r:id="rId4"/>
    <p:sldId id="290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212941-76EC-4765-A70C-2D2B4E66A905}" v="2" dt="2025-07-10T12:01:02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eng, Xiaoxuan (NFOI)" userId="aaea7c19-340c-437a-9136-7a6d73dda4b8" providerId="ADAL" clId="{8A212941-76EC-4765-A70C-2D2B4E66A905}"/>
    <pc:docChg chg="addSld modSld sldOrd">
      <pc:chgData name="Zheng, Xiaoxuan (NFOI)" userId="aaea7c19-340c-437a-9136-7a6d73dda4b8" providerId="ADAL" clId="{8A212941-76EC-4765-A70C-2D2B4E66A905}" dt="2025-07-10T12:01:06.925" v="5"/>
      <pc:docMkLst>
        <pc:docMk/>
      </pc:docMkLst>
      <pc:sldChg chg="add ord setBg">
        <pc:chgData name="Zheng, Xiaoxuan (NFOI)" userId="aaea7c19-340c-437a-9136-7a6d73dda4b8" providerId="ADAL" clId="{8A212941-76EC-4765-A70C-2D2B4E66A905}" dt="2025-07-10T12:01:06.925" v="5"/>
        <pc:sldMkLst>
          <pc:docMk/>
          <pc:sldMk cId="1819246896" sldId="256"/>
        </pc:sldMkLst>
      </pc:sldChg>
      <pc:sldChg chg="add">
        <pc:chgData name="Zheng, Xiaoxuan (NFOI)" userId="aaea7c19-340c-437a-9136-7a6d73dda4b8" providerId="ADAL" clId="{8A212941-76EC-4765-A70C-2D2B4E66A905}" dt="2025-07-10T12:00:49.352" v="0"/>
        <pc:sldMkLst>
          <pc:docMk/>
          <pc:sldMk cId="2558149243" sldId="285"/>
        </pc:sldMkLst>
      </pc:sldChg>
      <pc:sldChg chg="add">
        <pc:chgData name="Zheng, Xiaoxuan (NFOI)" userId="aaea7c19-340c-437a-9136-7a6d73dda4b8" providerId="ADAL" clId="{8A212941-76EC-4765-A70C-2D2B4E66A905}" dt="2025-07-10T12:00:49.352" v="0"/>
        <pc:sldMkLst>
          <pc:docMk/>
          <pc:sldMk cId="892670794" sldId="290"/>
        </pc:sldMkLst>
      </pc:sldChg>
      <pc:sldChg chg="add">
        <pc:chgData name="Zheng, Xiaoxuan (NFOI)" userId="aaea7c19-340c-437a-9136-7a6d73dda4b8" providerId="ADAL" clId="{8A212941-76EC-4765-A70C-2D2B4E66A905}" dt="2025-07-10T12:00:49.352" v="0"/>
        <pc:sldMkLst>
          <pc:docMk/>
          <pc:sldMk cId="38158327" sldId="292"/>
        </pc:sldMkLst>
      </pc:sldChg>
      <pc:sldChg chg="add">
        <pc:chgData name="Zheng, Xiaoxuan (NFOI)" userId="aaea7c19-340c-437a-9136-7a6d73dda4b8" providerId="ADAL" clId="{8A212941-76EC-4765-A70C-2D2B4E66A905}" dt="2025-07-10T12:00:49.352" v="0"/>
        <pc:sldMkLst>
          <pc:docMk/>
          <pc:sldMk cId="1135793421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9D625-A23C-47C3-9256-8CA9CCFC5850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CDA7A-14CC-41FE-8C4E-CCC05BFF1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This is the </a:t>
            </a:r>
            <a:r>
              <a:rPr lang="en-GB" b="1" i="0" u="none" strike="noStrike">
                <a:solidFill>
                  <a:srgbClr val="000000"/>
                </a:solidFill>
                <a:effectLst/>
              </a:rPr>
              <a:t>main opening slide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. Use it to introduce the topic or the central theme of the presentation.</a:t>
            </a:r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B7A1-9EDB-2C40-A90D-7E5F654A48B6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0193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AC83C-CF20-F4B9-848A-33D3B0E7F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D6905-E78B-B239-F42E-5EDAA4C929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50887-4862-B645-30B7-88C59E883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Youth Engagement:</a:t>
            </a:r>
            <a:r>
              <a:rPr lang="en-US" sz="1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Providing a platform for youth to share perspectives and experiences that drive action in the forestry sector.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Cultural Connection</a:t>
            </a:r>
            <a:r>
              <a:rPr lang="en-US" sz="1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Celebrating the cultural link between forests and music, fostering creative expressions that connect communities to nature and sustainability.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Contribute to FAO 80th Anniversary:</a:t>
            </a:r>
            <a:r>
              <a:rPr lang="en-US" sz="1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Serve as a thematic milestone in the lead-up to the World Food Forum (WFF) in October 2025 and the XVI World Forestry Congress in 2027 (Peru).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D3D08-8DF5-10CA-AF58-F0011F751D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B7A1-9EDB-2C40-A90D-7E5F654A48B6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128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7CF3C-EC7A-F0D5-ADE6-31FA5421C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D98A1-BE86-8151-F82A-38DF9FCD8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DF87E-67D6-F57D-AE0F-C0509C9E9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Youth Engagement:</a:t>
            </a:r>
            <a:r>
              <a:rPr lang="en-US" sz="1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Providing a platform for youth to share perspectives and experiences that drive action in the forestry sector.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Cultural Connection</a:t>
            </a:r>
            <a:r>
              <a:rPr lang="en-US" sz="1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: Celebrating the cultural link between forests and music, fostering creative expressions that connect communities to nature and sustainability.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8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Contribute to FAO 80th Anniversary:</a:t>
            </a:r>
            <a:r>
              <a:rPr lang="en-US" sz="18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Serve as a thematic milestone in the lead-up to the World Food Forum (WFF) in October 2025 and the XVI World Forestry Congress in 2027 (Peru).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4D0D1-39B6-B20D-53F5-00D253A51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B7A1-9EDB-2C40-A90D-7E5F654A48B6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2659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3B112-F511-2CA2-6FA1-C7F3758C1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9CA306-C1C3-E2F2-2492-2C857650C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9711E2-D468-CD04-703A-A6A53A32B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This slide is designed to combine a list of key points with a prominent vertical image. 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0C0BC-5901-00C4-B049-3E7320FEE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B7A1-9EDB-2C40-A90D-7E5F654A48B6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76278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A4B03-B824-E4DC-4583-6E2CFFB60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26F5DD-6251-B27F-3D39-46889A006C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37668-6F8E-162F-D92D-1EE1232E0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>
                <a:solidFill>
                  <a:srgbClr val="000000"/>
                </a:solidFill>
                <a:effectLst/>
                <a:latin typeface="-webkit-standard"/>
              </a:rPr>
              <a:t>This slide is designed to combine a list of key points with a prominent vertical image. 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30562-F720-4ACA-9CE4-8CB14F4DC2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2B7A1-9EDB-2C40-A90D-7E5F654A48B6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1863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B335-6F7E-05D1-B7B4-C66A81D04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48CCD-B3BD-927F-2D02-0002D58EE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BFDF3-40F2-DF80-61B9-0479A450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5ECFF-46A3-0FB7-A922-28E247B8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8CCD4-6110-AD11-49C2-F5E571EB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0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6A95-D767-432E-94B5-3B488C0E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74F56-0271-AEFE-19B5-FD9D8CD9A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73B62-526A-DB19-0615-8CE3F0B7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7D9D1-48D5-B4CA-0F41-619E76F5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9F08-AC21-BB4B-CC34-96642E1A1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0F22C-3FBE-F916-8B1B-6365643EB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71A00-565E-B7E6-C58E-1CF7F7DE6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4AE9B-48F5-47E6-7DC4-AF289A72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DE5E8-EA4D-8049-7F81-85B6805E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1F3BF-0931-6446-22CE-0AE6F7FD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C449-4758-72F7-B277-E9C8A628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F8FDE-E76E-5A14-0938-453485272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E124A-652A-B429-A763-63D3BD574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44AC-24C1-D2DF-B5D5-8D593D51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7624-E788-147C-9036-DAA853CD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DE1D-1E99-62FD-E779-29FC417C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20D0A-8CBF-7EA0-37B0-7806C197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48C58-35F9-19B2-D94A-CFAE6B37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F628D-ACF8-43D8-847D-20F408C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9E7D-9EAF-6F62-67AB-5F6D5E7D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7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95D4-F997-A55C-E973-F822D92B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8C268-D8C3-E19E-8BE1-020A8FB5B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4C044-2D52-05DB-0236-C5A73E605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F98D5-76CF-E163-47DF-D48B82AB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B29DF-EB00-BCAC-1CFF-FDDF89BC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882F5-0905-BEB9-8507-99ED03BF6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F4BB-CE1D-4F8E-A28E-8C49A9272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6A74A-0AB0-78EE-51FF-40ED8743D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E0579-8098-3B27-57A2-0B13FE527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AA203-AF57-8328-8063-96FC2EFFC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0ACE4-C2EA-FDDD-F804-E178C469A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A10C0-2A69-A4ED-EF0D-6DC42060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7AC86-4CEB-44A9-7C66-7F2FC9E8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40505-A9C8-D1A7-DBD9-8178932D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AF282-CE24-01A1-2BE9-9F5A234E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0190E-A375-C893-C71C-890794F3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B2775-EC5C-58DA-1512-99C66CE7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9B279-A6F1-8E23-8CFE-CA5596EB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CA3C1-5CC3-C397-0CCC-07189179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50F70-B42A-6BA1-A161-4FAF2C1B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E969A-E7E3-EAA2-C923-FE953C47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E30D-6E04-37B1-DB50-AD4CA8A5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BF53-E271-EF32-9A56-7C057C4A2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C73448-B928-770C-1250-F849C21A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070D1-D6B3-E2DC-006A-FBCF9845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5AC53-5D24-83AC-6462-7C8B7A9E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A6CDC-18B9-6A5A-3713-B0BE6DBF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CD7E-35C3-6E5E-9568-90B3C6FE4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AB8CB-61BF-B6B7-8E7C-E2FBDCEF5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5A93-7B55-A6A3-BE08-A10E150A6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CCDB9-405D-8CE9-3DBB-3E8E44D9E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04422-7F48-E55C-D3E8-685A2978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14104-81A2-DD3B-72CE-5FD8AC5A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3BD15B-2B1D-8D47-272A-5D6330CD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13372-0E02-E8B1-13D0-1AC027E99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E0B7-7F44-5686-243C-E5A7689268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11588-A690-4D1B-BF2C-71D2938D527F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C5BCD-7F19-96F8-508B-75D4BF368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27A5-35EC-6288-D435-48B670297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7B502D-032D-4B62-843C-88CC10070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8" descr="Immagine che contiene schermata, blu, aqua, Turchese&#10;&#10;Descrizione generata automaticamente">
            <a:extLst>
              <a:ext uri="{FF2B5EF4-FFF2-40B4-BE49-F238E27FC236}">
                <a16:creationId xmlns:a16="http://schemas.microsoft.com/office/drawing/2014/main" id="{0D28C051-FB68-B4CF-C9D4-4896F869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17" name="Immagine 9" descr="Immagine che contiene schermata, modello, aqua, Turchese&#10;&#10;Descrizione generata automaticamente">
            <a:extLst>
              <a:ext uri="{FF2B5EF4-FFF2-40B4-BE49-F238E27FC236}">
                <a16:creationId xmlns:a16="http://schemas.microsoft.com/office/drawing/2014/main" id="{FD6AB679-0D1F-7815-BF17-1AF1C19C925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>
          <a:xfrm>
            <a:off x="-2" y="0"/>
            <a:ext cx="12192001" cy="685800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3CB1B8F-4A81-2381-1352-B5DC0EA928DC}"/>
              </a:ext>
            </a:extLst>
          </p:cNvPr>
          <p:cNvSpPr>
            <a:spLocks noGrp="1"/>
          </p:cNvSpPr>
          <p:nvPr/>
        </p:nvSpPr>
        <p:spPr>
          <a:xfrm>
            <a:off x="2850058" y="4208071"/>
            <a:ext cx="6491884" cy="13294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4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NFO @ FAO’s 80</a:t>
            </a:r>
            <a:r>
              <a:rPr lang="en-GB" sz="4000" b="1" baseline="300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th</a:t>
            </a:r>
            <a:r>
              <a:rPr lang="en-GB" sz="4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 Anniversary</a:t>
            </a:r>
            <a:br>
              <a:rPr lang="en-GB" sz="40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38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Introduction</a:t>
            </a:r>
            <a:endParaRPr lang="en-US" sz="32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ED1290-812B-BCAF-B0CE-529FA8124B83}"/>
              </a:ext>
            </a:extLst>
          </p:cNvPr>
          <p:cNvSpPr/>
          <p:nvPr/>
        </p:nvSpPr>
        <p:spPr>
          <a:xfrm>
            <a:off x="2850058" y="6035796"/>
            <a:ext cx="6491883" cy="588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rgbClr val="002060"/>
                </a:solidFill>
              </a:rPr>
              <a:t>Forestry Division NFO</a:t>
            </a:r>
            <a:endParaRPr lang="en-US" sz="1200">
              <a:solidFill>
                <a:srgbClr val="002060"/>
              </a:solidFill>
            </a:endParaRPr>
          </a:p>
        </p:txBody>
      </p:sp>
      <p:pic>
        <p:nvPicPr>
          <p:cNvPr id="3" name="Picture 2" descr="A logo with colorful numbers&#10;&#10;Description automatically generated">
            <a:extLst>
              <a:ext uri="{FF2B5EF4-FFF2-40B4-BE49-F238E27FC236}">
                <a16:creationId xmlns:a16="http://schemas.microsoft.com/office/drawing/2014/main" id="{DFF05818-531A-8073-6060-0891CF5C7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01" y="280895"/>
            <a:ext cx="6183598" cy="3922431"/>
          </a:xfrm>
          <a:prstGeom prst="rect">
            <a:avLst/>
          </a:prstGeom>
        </p:spPr>
      </p:pic>
      <p:grpSp>
        <p:nvGrpSpPr>
          <p:cNvPr id="2" name="Gruppo 6">
            <a:extLst>
              <a:ext uri="{FF2B5EF4-FFF2-40B4-BE49-F238E27FC236}">
                <a16:creationId xmlns:a16="http://schemas.microsoft.com/office/drawing/2014/main" id="{B77A9541-48A3-DB07-CB19-1CAD95E4E2BD}"/>
              </a:ext>
            </a:extLst>
          </p:cNvPr>
          <p:cNvGrpSpPr/>
          <p:nvPr/>
        </p:nvGrpSpPr>
        <p:grpSpPr>
          <a:xfrm>
            <a:off x="10595113" y="-420344"/>
            <a:ext cx="1252268" cy="1438558"/>
            <a:chOff x="10443884" y="-483098"/>
            <a:chExt cx="1215214" cy="1394509"/>
          </a:xfrm>
        </p:grpSpPr>
        <p:sp>
          <p:nvSpPr>
            <p:cNvPr id="4" name="Rettangolo 5">
              <a:extLst>
                <a:ext uri="{FF2B5EF4-FFF2-40B4-BE49-F238E27FC236}">
                  <a16:creationId xmlns:a16="http://schemas.microsoft.com/office/drawing/2014/main" id="{47BD76E1-F87C-7449-8859-C7473B877D68}"/>
                </a:ext>
              </a:extLst>
            </p:cNvPr>
            <p:cNvSpPr/>
            <p:nvPr/>
          </p:nvSpPr>
          <p:spPr>
            <a:xfrm>
              <a:off x="10443884" y="-483098"/>
              <a:ext cx="1215214" cy="13945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dist="25400" dir="2700000">
                <a:srgbClr val="153D64">
                  <a:alpha val="7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" name="Immagine 4" descr="Immagine che contiene Elementi grafici, grafica, testo, cerchio&#10;&#10;Descrizione generata automaticamente">
              <a:extLst>
                <a:ext uri="{FF2B5EF4-FFF2-40B4-BE49-F238E27FC236}">
                  <a16:creationId xmlns:a16="http://schemas.microsoft.com/office/drawing/2014/main" id="{DD5AAA3E-0D32-0DD1-A6D0-72BC9E6E9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23144" y="147042"/>
              <a:ext cx="1057280" cy="684503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81924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741A7-FF24-6F6D-1379-AE5488CB7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schermata, blu, aqua, Turchese&#10;&#10;Descrizione generata automaticamente">
            <a:extLst>
              <a:ext uri="{FF2B5EF4-FFF2-40B4-BE49-F238E27FC236}">
                <a16:creationId xmlns:a16="http://schemas.microsoft.com/office/drawing/2014/main" id="{F23751DC-9928-935C-64F4-A1E049C5D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8" name="Immagine 9" descr="Immagine che contiene schermata, modello, aqua, Turchese&#10;&#10;Descrizione generata automaticamente">
            <a:extLst>
              <a:ext uri="{FF2B5EF4-FFF2-40B4-BE49-F238E27FC236}">
                <a16:creationId xmlns:a16="http://schemas.microsoft.com/office/drawing/2014/main" id="{315C850A-FA97-7993-8C89-F37020985E2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>
          <a:xfrm>
            <a:off x="3414" y="2377"/>
            <a:ext cx="12192001" cy="6858001"/>
          </a:xfrm>
          <a:prstGeom prst="rect">
            <a:avLst/>
          </a:prstGeom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0143E808-4A00-25F5-46AA-848669AEB507}"/>
              </a:ext>
            </a:extLst>
          </p:cNvPr>
          <p:cNvGrpSpPr/>
          <p:nvPr/>
        </p:nvGrpSpPr>
        <p:grpSpPr>
          <a:xfrm>
            <a:off x="10595113" y="-420344"/>
            <a:ext cx="1252268" cy="1438558"/>
            <a:chOff x="10443884" y="-483098"/>
            <a:chExt cx="1215214" cy="1394509"/>
          </a:xfrm>
        </p:grpSpPr>
        <p:sp>
          <p:nvSpPr>
            <p:cNvPr id="4" name="Rettangolo 5">
              <a:extLst>
                <a:ext uri="{FF2B5EF4-FFF2-40B4-BE49-F238E27FC236}">
                  <a16:creationId xmlns:a16="http://schemas.microsoft.com/office/drawing/2014/main" id="{7108E919-EE23-BBD8-BEB5-31854714BEAC}"/>
                </a:ext>
              </a:extLst>
            </p:cNvPr>
            <p:cNvSpPr/>
            <p:nvPr/>
          </p:nvSpPr>
          <p:spPr>
            <a:xfrm>
              <a:off x="10443884" y="-483098"/>
              <a:ext cx="1215214" cy="13945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dist="25400" dir="2700000">
                <a:srgbClr val="153D64">
                  <a:alpha val="7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4" descr="Immagine che contiene Elementi grafici, grafica, testo, cerchio&#10;&#10;Descrizione generata automaticamente">
              <a:extLst>
                <a:ext uri="{FF2B5EF4-FFF2-40B4-BE49-F238E27FC236}">
                  <a16:creationId xmlns:a16="http://schemas.microsoft.com/office/drawing/2014/main" id="{F437BE48-C122-C845-7323-744F75619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3144" y="147042"/>
              <a:ext cx="1057280" cy="684503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AC125E6-6314-9510-399E-A39EFABAD165}"/>
              </a:ext>
            </a:extLst>
          </p:cNvPr>
          <p:cNvSpPr txBox="1"/>
          <p:nvPr/>
        </p:nvSpPr>
        <p:spPr>
          <a:xfrm>
            <a:off x="7073563" y="5245565"/>
            <a:ext cx="5184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B8552-B230-DBA8-E049-0D2E9CA5ADA6}"/>
              </a:ext>
            </a:extLst>
          </p:cNvPr>
          <p:cNvSpPr txBox="1"/>
          <p:nvPr/>
        </p:nvSpPr>
        <p:spPr>
          <a:xfrm>
            <a:off x="169548" y="169847"/>
            <a:ext cx="72281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Roboto"/>
                <a:ea typeface="Roboto"/>
              </a:rPr>
              <a:t>“From Seeds to Foods ” Exhibition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A diagram of a garden&#10;&#10;AI-generated content may be incorrect.">
            <a:extLst>
              <a:ext uri="{FF2B5EF4-FFF2-40B4-BE49-F238E27FC236}">
                <a16:creationId xmlns:a16="http://schemas.microsoft.com/office/drawing/2014/main" id="{1AE49FF8-9507-3F56-C582-88839CABD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31" y="904875"/>
            <a:ext cx="7233037" cy="5038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60291B-70C1-7872-61CE-9DF16A4ADF25}"/>
              </a:ext>
            </a:extLst>
          </p:cNvPr>
          <p:cNvSpPr txBox="1"/>
          <p:nvPr/>
        </p:nvSpPr>
        <p:spPr>
          <a:xfrm>
            <a:off x="1943100" y="6134100"/>
            <a:ext cx="49244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Masterplan of the Exhibition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7E8AD-7B66-3A98-EB12-9F674D83261E}"/>
              </a:ext>
            </a:extLst>
          </p:cNvPr>
          <p:cNvSpPr txBox="1"/>
          <p:nvPr/>
        </p:nvSpPr>
        <p:spPr>
          <a:xfrm>
            <a:off x="8029575" y="1133475"/>
            <a:ext cx="39243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Showcase impactful </a:t>
            </a:r>
            <a:r>
              <a:rPr lang="en-US" sz="2400" b="1" dirty="0">
                <a:solidFill>
                  <a:srgbClr val="DB9B35"/>
                </a:solidFill>
              </a:rPr>
              <a:t>actions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DB9B35"/>
                </a:solidFill>
              </a:rPr>
              <a:t>solutions</a:t>
            </a:r>
            <a:r>
              <a:rPr lang="en-US" sz="2400" b="1" dirty="0">
                <a:solidFill>
                  <a:schemeClr val="bg1"/>
                </a:solidFill>
              </a:rPr>
              <a:t> for the future of global agrifood systems </a:t>
            </a:r>
            <a:endParaRPr lang="en-US" sz="240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Present a journey through the </a:t>
            </a:r>
            <a:r>
              <a:rPr lang="en-US" sz="2400" b="1" dirty="0">
                <a:solidFill>
                  <a:srgbClr val="DB9B35"/>
                </a:solidFill>
              </a:rPr>
              <a:t>entire agrifood system value chain</a:t>
            </a:r>
            <a:r>
              <a:rPr lang="en-US" sz="2400" b="1" dirty="0">
                <a:solidFill>
                  <a:schemeClr val="bg1"/>
                </a:solidFill>
              </a:rPr>
              <a:t>—from seeds to foods 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Through the lens of </a:t>
            </a:r>
            <a:r>
              <a:rPr lang="en-US" sz="2400" b="1" dirty="0">
                <a:solidFill>
                  <a:srgbClr val="DB9B35"/>
                </a:solidFill>
              </a:rPr>
              <a:t>sustainability,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DB9B35"/>
                </a:solidFill>
              </a:rPr>
              <a:t>resilience,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DB9B35"/>
                </a:solidFill>
              </a:rPr>
              <a:t>innovation,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dirty="0">
                <a:solidFill>
                  <a:srgbClr val="DB9B35"/>
                </a:solidFill>
              </a:rPr>
              <a:t>inclusion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4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AB1F8-7861-501C-EA29-8D1924CC5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schermata, blu, aqua, Turchese&#10;&#10;Descrizione generata automaticamente">
            <a:extLst>
              <a:ext uri="{FF2B5EF4-FFF2-40B4-BE49-F238E27FC236}">
                <a16:creationId xmlns:a16="http://schemas.microsoft.com/office/drawing/2014/main" id="{FC2CD716-48FF-D484-6D68-12F02A3D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pic>
        <p:nvPicPr>
          <p:cNvPr id="8" name="Immagine 9" descr="Immagine che contiene schermata, modello, aqua, Turchese&#10;&#10;Descrizione generata automaticamente">
            <a:extLst>
              <a:ext uri="{FF2B5EF4-FFF2-40B4-BE49-F238E27FC236}">
                <a16:creationId xmlns:a16="http://schemas.microsoft.com/office/drawing/2014/main" id="{1FCF0906-F09F-9A67-B98E-A1EC3E5A749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>
          <a:xfrm>
            <a:off x="12939" y="2377"/>
            <a:ext cx="12192001" cy="6858001"/>
          </a:xfrm>
          <a:prstGeom prst="rect">
            <a:avLst/>
          </a:prstGeom>
        </p:spPr>
      </p:pic>
      <p:grpSp>
        <p:nvGrpSpPr>
          <p:cNvPr id="3" name="Gruppo 6">
            <a:extLst>
              <a:ext uri="{FF2B5EF4-FFF2-40B4-BE49-F238E27FC236}">
                <a16:creationId xmlns:a16="http://schemas.microsoft.com/office/drawing/2014/main" id="{BC17E370-02FC-B76B-9F14-965A211A34C3}"/>
              </a:ext>
            </a:extLst>
          </p:cNvPr>
          <p:cNvGrpSpPr/>
          <p:nvPr/>
        </p:nvGrpSpPr>
        <p:grpSpPr>
          <a:xfrm>
            <a:off x="10595113" y="-420344"/>
            <a:ext cx="1252268" cy="1438558"/>
            <a:chOff x="10443884" y="-483098"/>
            <a:chExt cx="1215214" cy="1394509"/>
          </a:xfrm>
        </p:grpSpPr>
        <p:sp>
          <p:nvSpPr>
            <p:cNvPr id="4" name="Rettangolo 5">
              <a:extLst>
                <a:ext uri="{FF2B5EF4-FFF2-40B4-BE49-F238E27FC236}">
                  <a16:creationId xmlns:a16="http://schemas.microsoft.com/office/drawing/2014/main" id="{ED69FB7D-32C9-007D-756D-4DB70639C856}"/>
                </a:ext>
              </a:extLst>
            </p:cNvPr>
            <p:cNvSpPr/>
            <p:nvPr/>
          </p:nvSpPr>
          <p:spPr>
            <a:xfrm>
              <a:off x="10443884" y="-483098"/>
              <a:ext cx="1215214" cy="139450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" dist="25400" dir="2700000">
                <a:srgbClr val="153D64">
                  <a:alpha val="7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4" descr="Immagine che contiene Elementi grafici, grafica, testo, cerchio&#10;&#10;Descrizione generata automaticamente">
              <a:extLst>
                <a:ext uri="{FF2B5EF4-FFF2-40B4-BE49-F238E27FC236}">
                  <a16:creationId xmlns:a16="http://schemas.microsoft.com/office/drawing/2014/main" id="{D61FE28A-8DA7-8C20-8E01-88607EB96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3144" y="147042"/>
              <a:ext cx="1057280" cy="684503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E7A738E-2D8E-690C-E229-CA7676BC57E5}"/>
              </a:ext>
            </a:extLst>
          </p:cNvPr>
          <p:cNvSpPr txBox="1"/>
          <p:nvPr/>
        </p:nvSpPr>
        <p:spPr>
          <a:xfrm>
            <a:off x="7073563" y="5245565"/>
            <a:ext cx="5184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99F9F-080A-32A2-0C9E-D180AF4F28B5}"/>
              </a:ext>
            </a:extLst>
          </p:cNvPr>
          <p:cNvSpPr txBox="1"/>
          <p:nvPr/>
        </p:nvSpPr>
        <p:spPr>
          <a:xfrm>
            <a:off x="302898" y="369872"/>
            <a:ext cx="72281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Roboto"/>
                <a:ea typeface="Roboto"/>
              </a:rPr>
              <a:t>“From Seeds to Foods ” Exhibition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A screen shot of a map&#10;&#10;AI-generated content may be incorrect.">
            <a:extLst>
              <a:ext uri="{FF2B5EF4-FFF2-40B4-BE49-F238E27FC236}">
                <a16:creationId xmlns:a16="http://schemas.microsoft.com/office/drawing/2014/main" id="{755D4260-24F0-3EF7-218E-4EC2A8EFA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13" y="1323975"/>
            <a:ext cx="5644575" cy="39243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5CDBFC-985E-670C-E55B-EF8FA8B95E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6920" y="1323975"/>
            <a:ext cx="5635034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4032C0-870F-2C37-5C75-AD82795029BC}"/>
              </a:ext>
            </a:extLst>
          </p:cNvPr>
          <p:cNvSpPr txBox="1"/>
          <p:nvPr/>
        </p:nvSpPr>
        <p:spPr>
          <a:xfrm>
            <a:off x="4286250" y="5353050"/>
            <a:ext cx="55816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Area for Section B (10 Units)</a:t>
            </a:r>
            <a:endParaRPr lang="en-US" dirty="0">
              <a:solidFill>
                <a:srgbClr val="000000"/>
              </a:solidFill>
              <a:latin typeface="Aptos" panose="02110004020202020204"/>
              <a:ea typeface="Roboto"/>
              <a:cs typeface="Roboto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Total: 1625 sqm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Pavilion: 800sqm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DA34-68CD-BAE3-C37B-529B6A673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" descr="Immagine che contiene schermata, blu, aqua, Turchese&#10;&#10;Descrizione generata automaticamente">
            <a:extLst>
              <a:ext uri="{FF2B5EF4-FFF2-40B4-BE49-F238E27FC236}">
                <a16:creationId xmlns:a16="http://schemas.microsoft.com/office/drawing/2014/main" id="{884DFD03-73D4-CB99-9BC6-8E45B38FB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" y="0"/>
            <a:ext cx="12190056" cy="6859093"/>
          </a:xfrm>
          <a:prstGeom prst="rect">
            <a:avLst/>
          </a:prstGeom>
        </p:spPr>
      </p:pic>
      <p:pic>
        <p:nvPicPr>
          <p:cNvPr id="8" name="Immagine 9" descr="Immagine che contiene schermata, modello, aqua, Turchese&#10;&#10;Descrizione generata automaticamente">
            <a:extLst>
              <a:ext uri="{FF2B5EF4-FFF2-40B4-BE49-F238E27FC236}">
                <a16:creationId xmlns:a16="http://schemas.microsoft.com/office/drawing/2014/main" id="{28345FE1-0DB3-4230-629D-5A864C55E46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>
          <a:xfrm>
            <a:off x="-30599" y="445"/>
            <a:ext cx="12192001" cy="6858001"/>
          </a:xfrm>
          <a:prstGeom prst="rect">
            <a:avLst/>
          </a:prstGeom>
        </p:spPr>
      </p:pic>
      <p:sp>
        <p:nvSpPr>
          <p:cNvPr id="14" name="Rectangle 16">
            <a:extLst>
              <a:ext uri="{FF2B5EF4-FFF2-40B4-BE49-F238E27FC236}">
                <a16:creationId xmlns:a16="http://schemas.microsoft.com/office/drawing/2014/main" id="{B90F560F-4D06-A2ED-2D0D-CF6574AA3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ECA375-92F1-C287-62AA-3B053D01AAD3}"/>
              </a:ext>
            </a:extLst>
          </p:cNvPr>
          <p:cNvSpPr/>
          <p:nvPr/>
        </p:nvSpPr>
        <p:spPr>
          <a:xfrm>
            <a:off x="7366719" y="9427"/>
            <a:ext cx="4846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[Add Image]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DF33D-6D3E-41A9-E3E2-7B83067E233F}"/>
              </a:ext>
            </a:extLst>
          </p:cNvPr>
          <p:cNvSpPr txBox="1"/>
          <p:nvPr/>
        </p:nvSpPr>
        <p:spPr>
          <a:xfrm>
            <a:off x="169548" y="169847"/>
            <a:ext cx="72281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Roboto"/>
                <a:ea typeface="Roboto"/>
              </a:rPr>
              <a:t>“From Seeds to Foods ” Exhibition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02A1C7-50E5-9153-EDC3-902F61185ABE}"/>
              </a:ext>
            </a:extLst>
          </p:cNvPr>
          <p:cNvSpPr txBox="1"/>
          <p:nvPr/>
        </p:nvSpPr>
        <p:spPr>
          <a:xfrm>
            <a:off x="153256" y="1076800"/>
            <a:ext cx="7207086" cy="54476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The final masterplan of the exhibition will be launch on July 10th.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Section B will coordinate with Section D with interactive activities: talks </a:t>
            </a:r>
          </a:p>
          <a:p>
            <a:pPr marL="342900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Roboto"/>
                <a:ea typeface="Roboto"/>
                <a:cs typeface="Roboto"/>
              </a:rPr>
              <a:t>NFO provided 4 items and 1-2 talks: </a:t>
            </a:r>
          </a:p>
          <a:p>
            <a:pPr marL="514350" indent="-171450">
              <a:buFont typeface="Arial"/>
              <a:buChar char="•"/>
            </a:pPr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Forest machinery: CNC machine for precision wood manufacturing</a:t>
            </a:r>
          </a:p>
          <a:p>
            <a:pPr marL="342900" indent="114300">
              <a:buFont typeface="Arial"/>
              <a:buChar char="•"/>
            </a:pPr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 Innovative Forest Products</a:t>
            </a:r>
          </a:p>
          <a:p>
            <a:pPr marL="342900" indent="171450">
              <a:buFont typeface="Arial"/>
              <a:buChar char="•"/>
            </a:pPr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Forestry technology: biochar</a:t>
            </a:r>
          </a:p>
          <a:p>
            <a:pPr marL="342900" indent="114300">
              <a:buFont typeface="Arial"/>
              <a:buChar char="•"/>
            </a:pPr>
            <a:r>
              <a:rPr lang="en-US" sz="2400" b="1" dirty="0">
                <a:solidFill>
                  <a:srgbClr val="DB9B35"/>
                </a:solidFill>
                <a:latin typeface="Roboto"/>
                <a:ea typeface="Roboto"/>
                <a:cs typeface="Roboto"/>
              </a:rPr>
              <a:t>Talks: From Forest to Farm: Wood Innovations for Agrifood Transformation</a:t>
            </a:r>
            <a:r>
              <a:rPr lang="en-US" sz="2400" b="1" dirty="0">
                <a:latin typeface="Roboto"/>
                <a:ea typeface="Roboto"/>
                <a:cs typeface="Roboto"/>
              </a:rPr>
              <a:t> </a:t>
            </a:r>
            <a:br>
              <a:rPr lang="en-US" sz="2400" dirty="0">
                <a:latin typeface="Roboto"/>
                <a:ea typeface="Roboto"/>
                <a:cs typeface="Roboto"/>
              </a:rPr>
            </a:br>
            <a:endParaRPr lang="en-US" sz="2400">
              <a:solidFill>
                <a:srgbClr val="000000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 descr="A person in a white coat in the snow&#10;&#10;AI-generated content may be incorrect.">
            <a:extLst>
              <a:ext uri="{FF2B5EF4-FFF2-40B4-BE49-F238E27FC236}">
                <a16:creationId xmlns:a16="http://schemas.microsoft.com/office/drawing/2014/main" id="{E16805D5-BC67-80CA-51A5-869FEB58C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696" y="2979759"/>
            <a:ext cx="1819634" cy="2562225"/>
          </a:xfrm>
          <a:prstGeom prst="rect">
            <a:avLst/>
          </a:prstGeom>
        </p:spPr>
      </p:pic>
      <p:pic>
        <p:nvPicPr>
          <p:cNvPr id="2" name="Picture 1" descr="A sink with a faucet&#10;&#10;AI-generated content may be incorrect.">
            <a:extLst>
              <a:ext uri="{FF2B5EF4-FFF2-40B4-BE49-F238E27FC236}">
                <a16:creationId xmlns:a16="http://schemas.microsoft.com/office/drawing/2014/main" id="{0FB7DB22-A99D-3989-1DA6-519AE2D5F0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471" y="2579448"/>
            <a:ext cx="2333625" cy="2009775"/>
          </a:xfrm>
          <a:prstGeom prst="rect">
            <a:avLst/>
          </a:prstGeom>
        </p:spPr>
      </p:pic>
      <p:pic>
        <p:nvPicPr>
          <p:cNvPr id="5" name="Picture 4" descr="A group of glass jars with black powder and black powder&#10;&#10;AI-generated content may be incorrect.">
            <a:extLst>
              <a:ext uri="{FF2B5EF4-FFF2-40B4-BE49-F238E27FC236}">
                <a16:creationId xmlns:a16="http://schemas.microsoft.com/office/drawing/2014/main" id="{25325A36-4A77-E721-2BEB-2D6AB00D22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370" y="4800209"/>
            <a:ext cx="2333625" cy="1724025"/>
          </a:xfrm>
          <a:prstGeom prst="rect">
            <a:avLst/>
          </a:prstGeom>
        </p:spPr>
      </p:pic>
      <p:pic>
        <p:nvPicPr>
          <p:cNvPr id="6" name="Picture 5" descr="A wood carving machine on a wood surface&#10;&#10;AI-generated content may be incorrect.">
            <a:extLst>
              <a:ext uri="{FF2B5EF4-FFF2-40B4-BE49-F238E27FC236}">
                <a16:creationId xmlns:a16="http://schemas.microsoft.com/office/drawing/2014/main" id="{1EE01846-E2E3-C0F7-7DCE-D44B4D36DB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9767" y="302908"/>
            <a:ext cx="3053220" cy="200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D0DDD-8032-3B15-D6BA-903CD3B44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7" descr="Immagine che contiene schermata, blu, aqua, Turchese&#10;&#10;Descrizione generata automaticamente">
            <a:extLst>
              <a:ext uri="{FF2B5EF4-FFF2-40B4-BE49-F238E27FC236}">
                <a16:creationId xmlns:a16="http://schemas.microsoft.com/office/drawing/2014/main" id="{46DD9337-AD3E-8692-EF55-FFB670E98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" y="0"/>
            <a:ext cx="12190056" cy="6859093"/>
          </a:xfrm>
          <a:prstGeom prst="rect">
            <a:avLst/>
          </a:prstGeom>
        </p:spPr>
      </p:pic>
      <p:pic>
        <p:nvPicPr>
          <p:cNvPr id="8" name="Immagine 9" descr="Immagine che contiene schermata, modello, aqua, Turchese&#10;&#10;Descrizione generata automaticamente">
            <a:extLst>
              <a:ext uri="{FF2B5EF4-FFF2-40B4-BE49-F238E27FC236}">
                <a16:creationId xmlns:a16="http://schemas.microsoft.com/office/drawing/2014/main" id="{31B5DF8E-A51B-3938-7CAC-E560D1633D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"/>
          <a:stretch/>
        </p:blipFill>
        <p:spPr>
          <a:xfrm>
            <a:off x="-30599" y="445"/>
            <a:ext cx="12192001" cy="6858001"/>
          </a:xfrm>
          <a:prstGeom prst="rect">
            <a:avLst/>
          </a:prstGeom>
        </p:spPr>
      </p:pic>
      <p:sp>
        <p:nvSpPr>
          <p:cNvPr id="14" name="Rectangle 16">
            <a:extLst>
              <a:ext uri="{FF2B5EF4-FFF2-40B4-BE49-F238E27FC236}">
                <a16:creationId xmlns:a16="http://schemas.microsoft.com/office/drawing/2014/main" id="{A98BDDCE-D089-A828-E0AC-678BA25DF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CE53B-23E1-002F-2E12-21F49B14BF6D}"/>
              </a:ext>
            </a:extLst>
          </p:cNvPr>
          <p:cNvSpPr/>
          <p:nvPr/>
        </p:nvSpPr>
        <p:spPr>
          <a:xfrm>
            <a:off x="7366719" y="9427"/>
            <a:ext cx="4846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[Add Image]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B289D53-9AA8-4CB8-C10D-59800292D426}"/>
              </a:ext>
            </a:extLst>
          </p:cNvPr>
          <p:cNvGraphicFramePr>
            <a:graphicFrameLocks noGrp="1"/>
          </p:cNvGraphicFramePr>
          <p:nvPr/>
        </p:nvGraphicFramePr>
        <p:xfrm>
          <a:off x="354012" y="327660"/>
          <a:ext cx="6693071" cy="6413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246">
                  <a:extLst>
                    <a:ext uri="{9D8B030D-6E8A-4147-A177-3AD203B41FA5}">
                      <a16:colId xmlns:a16="http://schemas.microsoft.com/office/drawing/2014/main" val="178618807"/>
                    </a:ext>
                  </a:extLst>
                </a:gridCol>
                <a:gridCol w="4448825">
                  <a:extLst>
                    <a:ext uri="{9D8B030D-6E8A-4147-A177-3AD203B41FA5}">
                      <a16:colId xmlns:a16="http://schemas.microsoft.com/office/drawing/2014/main" val="3366048801"/>
                    </a:ext>
                  </a:extLst>
                </a:gridCol>
              </a:tblGrid>
              <a:tr h="3609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kern="0" dirty="0"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Technology Area</a:t>
                      </a:r>
                      <a:endParaRPr lang="en-US" sz="1600">
                        <a:effectLst/>
                        <a:latin typeface="Segoe UI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1" kern="0" dirty="0"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Innovations/Applications</a:t>
                      </a:r>
                      <a:endParaRPr lang="en-US" sz="1600">
                        <a:effectLst/>
                        <a:latin typeface="Segoe UI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9916"/>
                  </a:ext>
                </a:extLst>
              </a:tr>
              <a:tr h="385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0" dirty="0"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Digitalization &amp; Data</a:t>
                      </a:r>
                      <a:endParaRPr lang="en-US" sz="1600" b="0">
                        <a:effectLst/>
                        <a:latin typeface="Segoe UI"/>
                      </a:endParaRPr>
                    </a:p>
                  </a:txBody>
                  <a:tcPr marL="76200" marR="76200" marT="86995" marB="86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Remote sensing, GIS, AI, digital twins, sensor networks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642765"/>
                  </a:ext>
                </a:extLst>
              </a:tr>
              <a:tr h="5655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0" dirty="0"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Biotechnology &amp; Genetics</a:t>
                      </a:r>
                      <a:endParaRPr lang="en-US" sz="1600" b="0">
                        <a:effectLst/>
                        <a:latin typeface="Segoe UI"/>
                      </a:endParaRPr>
                    </a:p>
                  </a:txBody>
                  <a:tcPr marL="76200" marR="76200" marT="86995" marB="86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Genomic selection, genetic engineering, DNA barcoding, drought-tolerant species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26343"/>
                  </a:ext>
                </a:extLst>
              </a:tr>
              <a:tr h="7460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0" dirty="0">
                          <a:solidFill>
                            <a:schemeClr val="lt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  <a:cs typeface="+mn-cs"/>
                        </a:rPr>
                        <a:t>Monitoring &amp; Traceability</a:t>
                      </a:r>
                      <a:endParaRPr lang="en-US" sz="1600" b="0" kern="0">
                        <a:solidFill>
                          <a:schemeClr val="lt1"/>
                        </a:solidFill>
                        <a:effectLst/>
                        <a:latin typeface="Segoe UI"/>
                        <a:cs typeface="+mn-cs"/>
                      </a:endParaRPr>
                    </a:p>
                  </a:txBody>
                  <a:tcPr marL="76200" marR="76200" marT="86995" marB="86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Real-time platforms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 deforestation alerts and land-use change tracking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, Radio Frequency Identification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(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RFID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) 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, blockchain, DNA wood identification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370837"/>
                  </a:ext>
                </a:extLst>
              </a:tr>
              <a:tr h="657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0" dirty="0"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Fire Management</a:t>
                      </a:r>
                      <a:endParaRPr lang="en-US" sz="1600" b="0">
                        <a:effectLst/>
                        <a:latin typeface="Segoe UI"/>
                      </a:endParaRPr>
                    </a:p>
                  </a:txBody>
                  <a:tcPr marL="76200" marR="76200" marT="86995" marB="86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AI-driven detection, drones, integrated fire management, controlled burning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421539"/>
                  </a:ext>
                </a:extLst>
              </a:tr>
              <a:tr h="657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0" dirty="0"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Automation</a:t>
                      </a:r>
                      <a:endParaRPr lang="en-US" sz="1600" b="0">
                        <a:effectLst/>
                        <a:latin typeface="Segoe UI"/>
                      </a:endParaRPr>
                    </a:p>
                  </a:txBody>
                  <a:tcPr marL="76200" marR="76200" marT="86995" marB="86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Robotics, automated harvesters, mobile field tools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76200" marR="76200" marT="86995" marB="86995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49455"/>
                  </a:ext>
                </a:extLst>
              </a:tr>
              <a:tr h="657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b="0" kern="0" dirty="0"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Restoration &amp; Ecosystem</a:t>
                      </a:r>
                      <a:endParaRPr lang="en-US" sz="1600" b="0">
                        <a:effectLst/>
                        <a:latin typeface="Segoe UI"/>
                      </a:endParaRPr>
                    </a:p>
                  </a:txBody>
                  <a:tcPr marL="76200" marR="76200" marT="86995" marB="86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Times New Roman" panose="02020603050405020304" pitchFamily="18" charset="0"/>
                        </a:rPr>
                        <a:t>Drone reforestation, PES (Payment for Ecosystem Services ) platforms, biodiversity monitoring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Segoe UI"/>
                      </a:endParaRPr>
                    </a:p>
                  </a:txBody>
                  <a:tcPr marL="76200" marR="76200" marT="86995" marB="8699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894243"/>
                  </a:ext>
                </a:extLst>
              </a:tr>
              <a:tr h="6576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kern="0" dirty="0">
                          <a:effectLst/>
                          <a:latin typeface="Segoe UI"/>
                        </a:rPr>
                        <a:t>Wooden construction</a:t>
                      </a:r>
                    </a:p>
                  </a:txBody>
                  <a:tcPr marL="76200" marR="76200" marT="86995" marB="86995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Handcrafted of wooden/bamboo construction</a:t>
                      </a:r>
                    </a:p>
                  </a:txBody>
                  <a:tcPr marL="76200" marR="76200" marT="86995" marB="86995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817285"/>
                  </a:ext>
                </a:extLst>
              </a:tr>
              <a:tr h="65761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kern="0" dirty="0">
                          <a:effectLst/>
                          <a:latin typeface="Segoe UI"/>
                        </a:rPr>
                        <a:t>Tree </a:t>
                      </a:r>
                      <a:r>
                        <a:rPr lang="en-US" sz="1600" b="0" i="0" u="none" strike="noStrike" kern="0" noProof="0" dirty="0">
                          <a:effectLst/>
                        </a:rPr>
                        <a:t>specimen</a:t>
                      </a:r>
                      <a:endParaRPr lang="en-US" sz="1600" b="0" kern="0" dirty="0">
                        <a:effectLst/>
                        <a:latin typeface="Segoe UI"/>
                      </a:endParaRPr>
                    </a:p>
                  </a:txBody>
                  <a:tcPr marL="76200" marR="76200" marT="86995" marB="86995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</a:rPr>
                        <a:t>Tree specimen (model) to show th</a:t>
                      </a:r>
                      <a:r>
                        <a:rPr lang="en-US" sz="1600" kern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e </a:t>
                      </a:r>
                      <a:r>
                        <a:rPr lang="en-US" sz="1600" kern="0" noProof="0" dirty="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+mn-cs"/>
                        </a:rPr>
                        <a:t>annual ring</a:t>
                      </a:r>
                      <a:endParaRPr lang="en-US" sz="1600" kern="0" dirty="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76200" marR="76200" marT="86995" marB="86995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513529"/>
                  </a:ext>
                </a:extLst>
              </a:tr>
            </a:tbl>
          </a:graphicData>
        </a:graphic>
      </p:graphicFrame>
      <p:pic>
        <p:nvPicPr>
          <p:cNvPr id="15" name="Picture 14" descr="A person wearing a red coat and carrying a grey device&#10;&#10;AI-generated content may be incorrect.">
            <a:extLst>
              <a:ext uri="{FF2B5EF4-FFF2-40B4-BE49-F238E27FC236}">
                <a16:creationId xmlns:a16="http://schemas.microsoft.com/office/drawing/2014/main" id="{A2C788EE-D5F5-60A3-635E-4C5A10063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0" y="100013"/>
            <a:ext cx="1552575" cy="2324100"/>
          </a:xfrm>
          <a:prstGeom prst="rect">
            <a:avLst/>
          </a:prstGeom>
        </p:spPr>
      </p:pic>
      <p:pic>
        <p:nvPicPr>
          <p:cNvPr id="16" name="Picture 15" descr="A group of people looking at a large circular piece of art&#10;&#10;AI-generated content may be incorrect.">
            <a:extLst>
              <a:ext uri="{FF2B5EF4-FFF2-40B4-BE49-F238E27FC236}">
                <a16:creationId xmlns:a16="http://schemas.microsoft.com/office/drawing/2014/main" id="{2B43E8A1-4AD7-1509-A1D2-4475BB41B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388" y="4786313"/>
            <a:ext cx="2228850" cy="1924050"/>
          </a:xfrm>
          <a:prstGeom prst="rect">
            <a:avLst/>
          </a:prstGeom>
        </p:spPr>
      </p:pic>
      <p:pic>
        <p:nvPicPr>
          <p:cNvPr id="19" name="Picture 18" descr="A colorful trees in a forest&#10;&#10;AI-generated content may be incorrect.">
            <a:extLst>
              <a:ext uri="{FF2B5EF4-FFF2-40B4-BE49-F238E27FC236}">
                <a16:creationId xmlns:a16="http://schemas.microsoft.com/office/drawing/2014/main" id="{674327C4-F77D-AC96-5AE6-682DDEED0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9712" y="104775"/>
            <a:ext cx="3028950" cy="1752600"/>
          </a:xfrm>
          <a:prstGeom prst="rect">
            <a:avLst/>
          </a:prstGeom>
        </p:spPr>
      </p:pic>
      <p:pic>
        <p:nvPicPr>
          <p:cNvPr id="17" name="Picture 16" descr="A drone flying over a fire&#10;&#10;AI-generated content may be incorrect.">
            <a:extLst>
              <a:ext uri="{FF2B5EF4-FFF2-40B4-BE49-F238E27FC236}">
                <a16:creationId xmlns:a16="http://schemas.microsoft.com/office/drawing/2014/main" id="{818E1455-45DA-E17D-6E32-026C6C47D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4750" y="1857375"/>
            <a:ext cx="2438400" cy="1381125"/>
          </a:xfrm>
          <a:prstGeom prst="rect">
            <a:avLst/>
          </a:prstGeom>
        </p:spPr>
      </p:pic>
      <p:pic>
        <p:nvPicPr>
          <p:cNvPr id="3" name="Picture 2" descr="A wooden structure on a map&#10;&#10;AI-generated content may be incorrect.">
            <a:extLst>
              <a:ext uri="{FF2B5EF4-FFF2-40B4-BE49-F238E27FC236}">
                <a16:creationId xmlns:a16="http://schemas.microsoft.com/office/drawing/2014/main" id="{F6AC7CF7-0295-E38A-E45A-52849BD9A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3850" y="3148013"/>
            <a:ext cx="2743200" cy="2066925"/>
          </a:xfrm>
          <a:prstGeom prst="rect">
            <a:avLst/>
          </a:prstGeom>
        </p:spPr>
      </p:pic>
      <p:pic>
        <p:nvPicPr>
          <p:cNvPr id="18" name="Picture 17" descr="A machine in the woods&#10;&#10;AI-generated content may be incorrect.">
            <a:extLst>
              <a:ext uri="{FF2B5EF4-FFF2-40B4-BE49-F238E27FC236}">
                <a16:creationId xmlns:a16="http://schemas.microsoft.com/office/drawing/2014/main" id="{7D742A5F-ACFA-B790-E0E0-32CF3B179F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8400" y="1404938"/>
            <a:ext cx="2028825" cy="2105025"/>
          </a:xfrm>
          <a:prstGeom prst="rect">
            <a:avLst/>
          </a:prstGeom>
        </p:spPr>
      </p:pic>
      <p:pic>
        <p:nvPicPr>
          <p:cNvPr id="2" name="Picture 1" descr="A wooden structure made of wood&#10;&#10;AI-generated content may be incorrect.">
            <a:extLst>
              <a:ext uri="{FF2B5EF4-FFF2-40B4-BE49-F238E27FC236}">
                <a16:creationId xmlns:a16="http://schemas.microsoft.com/office/drawing/2014/main" id="{43818A8D-ECB9-0EA5-DB7D-BB6088ABF6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48550" y="4772025"/>
            <a:ext cx="1866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3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-webkit-standard</vt:lpstr>
      <vt:lpstr>Aptos</vt:lpstr>
      <vt:lpstr>Aptos Display</vt:lpstr>
      <vt:lpstr>Arial</vt:lpstr>
      <vt:lpstr>Calibri</vt:lpstr>
      <vt:lpstr>Roboto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Zheng, Xiaoxuan (NFOI)</dc:creator>
  <cp:lastModifiedBy>Zheng, Xiaoxuan (NFOI)</cp:lastModifiedBy>
  <cp:revision>1</cp:revision>
  <dcterms:created xsi:type="dcterms:W3CDTF">2025-07-10T12:00:43Z</dcterms:created>
  <dcterms:modified xsi:type="dcterms:W3CDTF">2025-07-10T12:01:12Z</dcterms:modified>
</cp:coreProperties>
</file>